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5"/>
  </p:notesMasterIdLst>
  <p:sldIdLst>
    <p:sldId id="263" r:id="rId2"/>
    <p:sldId id="282" r:id="rId3"/>
    <p:sldId id="278" r:id="rId4"/>
    <p:sldId id="276" r:id="rId5"/>
    <p:sldId id="287" r:id="rId6"/>
    <p:sldId id="285" r:id="rId7"/>
    <p:sldId id="286" r:id="rId8"/>
    <p:sldId id="291" r:id="rId9"/>
    <p:sldId id="288" r:id="rId10"/>
    <p:sldId id="289" r:id="rId11"/>
    <p:sldId id="290" r:id="rId12"/>
    <p:sldId id="284" r:id="rId13"/>
    <p:sldId id="28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7DC13C-659E-466B-AB29-3F57667AA5BB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F8ABDB-BE5A-41C0-83EA-D470A2175C8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BCB7D22-BB3E-4D6E-83F0-20B5A3F0A297}" type="slidenum">
              <a:rPr lang="ru-RU" smtClean="0"/>
              <a:pPr/>
              <a:t>6</a:t>
            </a:fld>
            <a:endParaRPr lang="ru-RU" smtClean="0"/>
          </a:p>
        </p:txBody>
      </p:sp>
      <p:sp>
        <p:nvSpPr>
          <p:cNvPr id="26627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8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6629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>
              <a:spcBef>
                <a:spcPct val="0"/>
              </a:spcBef>
            </a:pPr>
            <a:fld id="{3600FF51-0B00-4473-BC60-A264AA4CE15C}" type="slidenum">
              <a:rPr lang="ru-RU" sz="1200" b="1">
                <a:solidFill>
                  <a:schemeClr val="tx1"/>
                </a:solidFill>
                <a:latin typeface="Arial" charset="0"/>
              </a:rPr>
              <a:pPr algn="r">
                <a:spcBef>
                  <a:spcPct val="0"/>
                </a:spcBef>
              </a:pPr>
              <a:t>6</a:t>
            </a:fld>
            <a:endParaRPr lang="ru-RU" sz="1200" b="1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28596" y="1142984"/>
            <a:ext cx="8510588" cy="3143250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Тема: </a:t>
            </a:r>
            <a:br>
              <a:rPr lang="ru-RU" sz="5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«Время. Единицы времени.</a:t>
            </a:r>
            <a:b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Решение задач на движение.»</a:t>
            </a:r>
            <a:b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5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Text Box 4"/>
          <p:cNvSpPr txBox="1">
            <a:spLocks noChangeArrowheads="1"/>
          </p:cNvSpPr>
          <p:nvPr/>
        </p:nvSpPr>
        <p:spPr bwMode="auto">
          <a:xfrm>
            <a:off x="539750" y="836613"/>
            <a:ext cx="7740650" cy="646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2052" name="Text Box 5"/>
          <p:cNvSpPr txBox="1">
            <a:spLocks noChangeArrowheads="1"/>
          </p:cNvSpPr>
          <p:nvPr/>
        </p:nvSpPr>
        <p:spPr bwMode="auto">
          <a:xfrm>
            <a:off x="4500563" y="5300663"/>
            <a:ext cx="4103687" cy="4619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/>
          </a:p>
        </p:txBody>
      </p:sp>
      <p:pic>
        <p:nvPicPr>
          <p:cNvPr id="7" name="Picture 4" descr="https://www.syl.ru/misc/i/ai/210021/963566.jpg">
            <a:extLst>
              <a:ext uri="{FF2B5EF4-FFF2-40B4-BE49-F238E27FC236}">
                <a16:creationId xmlns:a16="http://schemas.microsoft.com/office/drawing/2014/main" xmlns="" id="{FAE8F8C3-9380-4901-BAD1-99AA08E7C5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092280" y="4546897"/>
            <a:ext cx="1873141" cy="220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1"/>
          <p:cNvSpPr txBox="1">
            <a:spLocks noChangeArrowheads="1"/>
          </p:cNvSpPr>
          <p:nvPr/>
        </p:nvSpPr>
        <p:spPr bwMode="auto">
          <a:xfrm>
            <a:off x="571472" y="357166"/>
            <a:ext cx="778668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знаете ли вы, что…</a:t>
            </a:r>
          </a:p>
        </p:txBody>
      </p:sp>
      <p:pic>
        <p:nvPicPr>
          <p:cNvPr id="10243" name="Picture 29" descr="http://cdn.bolshoyvopros.ru/files/users/images/59/a5/59a5e3ad905df586863bdd809ea2c52c.gif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225675"/>
            <a:ext cx="2928938" cy="463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TextBox 3"/>
          <p:cNvSpPr txBox="1">
            <a:spLocks noChangeArrowheads="1"/>
          </p:cNvSpPr>
          <p:nvPr/>
        </p:nvSpPr>
        <p:spPr bwMode="auto">
          <a:xfrm>
            <a:off x="3143240" y="1571612"/>
            <a:ext cx="55721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7200" b="1" dirty="0">
                <a:solidFill>
                  <a:srgbClr val="C00000"/>
                </a:solidFill>
              </a:rPr>
              <a:t>V</a:t>
            </a:r>
            <a:r>
              <a:rPr lang="ru-RU" sz="7200" b="1" dirty="0">
                <a:solidFill>
                  <a:srgbClr val="C00000"/>
                </a:solidFill>
              </a:rPr>
              <a:t>=120 км/ч</a:t>
            </a:r>
          </a:p>
        </p:txBody>
      </p:sp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fsd.videouroki.net/html/2017/01/29/v_588db1f969fd7/img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85728"/>
            <a:ext cx="7929618" cy="6000760"/>
          </a:xfrm>
          <a:prstGeom prst="rect">
            <a:avLst/>
          </a:prstGeom>
          <a:noFill/>
        </p:spPr>
      </p:pic>
      <p:pic>
        <p:nvPicPr>
          <p:cNvPr id="4" name="Picture 4" descr="https://www.syl.ru/misc/i/ai/210021/963566.jpg">
            <a:extLst>
              <a:ext uri="{FF2B5EF4-FFF2-40B4-BE49-F238E27FC236}">
                <a16:creationId xmlns:a16="http://schemas.microsoft.com/office/drawing/2014/main" xmlns="" id="{D39D25CD-57B9-4FAC-AB73-AD5B201D06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270859" y="4653136"/>
            <a:ext cx="1873141" cy="220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285728"/>
            <a:ext cx="8229600" cy="4525962"/>
          </a:xfrm>
        </p:spPr>
        <p:txBody>
          <a:bodyPr lIns="0" tIns="0" rIns="0" bIns="0">
            <a:normAutofit lnSpcReduction="10000"/>
          </a:bodyPr>
          <a:lstStyle/>
          <a:p>
            <a:pPr marL="341313" indent="-341313" defTabSz="449263" eaLnBrk="1" hangingPunct="1">
              <a:buFontTx/>
              <a:buNone/>
            </a:pP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Когда так говорят?</a:t>
            </a:r>
          </a:p>
          <a:p>
            <a:pPr marL="341313" indent="-341313" defTabSz="449263" eaLnBrk="1" hangingPunct="1">
              <a:buFontTx/>
              <a:buNone/>
            </a:pP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ru-RU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Нет времени.</a:t>
            </a:r>
          </a:p>
          <a:p>
            <a:pPr marL="341313" indent="-341313" defTabSz="449263" eaLnBrk="1" hangingPunct="1">
              <a:buFontTx/>
              <a:buNone/>
            </a:pPr>
            <a:r>
              <a:rPr lang="ru-RU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 Время летит.</a:t>
            </a:r>
          </a:p>
          <a:p>
            <a:pPr marL="341313" indent="-341313" defTabSz="449263" eaLnBrk="1" hangingPunct="1">
              <a:buFontTx/>
              <a:buNone/>
            </a:pPr>
            <a:r>
              <a:rPr lang="ru-RU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 Тратить время.</a:t>
            </a:r>
          </a:p>
          <a:p>
            <a:pPr marL="341313" indent="-341313" defTabSz="449263" eaLnBrk="1" hangingPunct="1">
              <a:buFontTx/>
              <a:buNone/>
            </a:pPr>
            <a:r>
              <a:rPr lang="ru-RU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 Убить время.</a:t>
            </a:r>
          </a:p>
          <a:p>
            <a:pPr marL="341313" indent="-341313" defTabSz="449263" eaLnBrk="1" hangingPunct="1">
              <a:buFontTx/>
              <a:buNone/>
            </a:pPr>
            <a:r>
              <a:rPr lang="ru-RU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 Экономить время</a:t>
            </a:r>
            <a:r>
              <a:rPr lang="ru-RU" sz="4400" b="1" dirty="0" smtClean="0">
                <a:solidFill>
                  <a:srgbClr val="0070C0"/>
                </a:solidFill>
                <a:latin typeface="Times New Roman" pitchFamily="18" charset="0"/>
              </a:rPr>
              <a:t>.</a:t>
            </a:r>
          </a:p>
        </p:txBody>
      </p:sp>
      <p:pic>
        <p:nvPicPr>
          <p:cNvPr id="3" name="Picture 4" descr="https://www.syl.ru/misc/i/ai/210021/963566.jpg">
            <a:extLst>
              <a:ext uri="{FF2B5EF4-FFF2-40B4-BE49-F238E27FC236}">
                <a16:creationId xmlns:a16="http://schemas.microsoft.com/office/drawing/2014/main" xmlns="" id="{D39D25CD-57B9-4FAC-AB73-AD5B201D06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092280" y="4546897"/>
            <a:ext cx="1873141" cy="220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9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9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9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9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3DFBB320-1812-485B-ACA9-1B8EAD81754A}"/>
              </a:ext>
            </a:extLst>
          </p:cNvPr>
          <p:cNvSpPr/>
          <p:nvPr/>
        </p:nvSpPr>
        <p:spPr>
          <a:xfrm>
            <a:off x="2015716" y="260648"/>
            <a:ext cx="5112568" cy="759787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bg1"/>
                </a:solidFill>
              </a:rPr>
              <a:t>Самооценка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EAB3481-2A8A-4B0A-907A-F8549DFFE81A}"/>
              </a:ext>
            </a:extLst>
          </p:cNvPr>
          <p:cNvSpPr/>
          <p:nvPr/>
        </p:nvSpPr>
        <p:spPr>
          <a:xfrm>
            <a:off x="755576" y="1725743"/>
            <a:ext cx="144016" cy="4856837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4" name="Picture 4" descr="https://www.syl.ru/misc/i/ai/210021/963566.jpg">
            <a:extLst>
              <a:ext uri="{FF2B5EF4-FFF2-40B4-BE49-F238E27FC236}">
                <a16:creationId xmlns:a16="http://schemas.microsoft.com/office/drawing/2014/main" xmlns="" id="{D39D25CD-57B9-4FAC-AB73-AD5B201D06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092280" y="4546897"/>
            <a:ext cx="1873141" cy="220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367760E7-94E7-4A69-975F-64CDD45F8190}"/>
              </a:ext>
            </a:extLst>
          </p:cNvPr>
          <p:cNvSpPr/>
          <p:nvPr/>
        </p:nvSpPr>
        <p:spPr>
          <a:xfrm>
            <a:off x="1273525" y="1725743"/>
            <a:ext cx="4104456" cy="682303"/>
          </a:xfrm>
          <a:prstGeom prst="rect">
            <a:avLst/>
          </a:prstGeom>
          <a:solidFill>
            <a:srgbClr val="E6A5F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Научу решать других!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5883C8C2-8912-4FC6-AE55-1BE3E2C4FDB9}"/>
              </a:ext>
            </a:extLst>
          </p:cNvPr>
          <p:cNvSpPr/>
          <p:nvPr/>
        </p:nvSpPr>
        <p:spPr>
          <a:xfrm>
            <a:off x="1273525" y="3446923"/>
            <a:ext cx="4104456" cy="918181"/>
          </a:xfrm>
          <a:prstGeom prst="rect">
            <a:avLst/>
          </a:prstGeom>
          <a:solidFill>
            <a:srgbClr val="E6A5F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Было сложно, но всё получилось!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90F7350E-9EA0-41BC-ABA1-3B12B95E5DE4}"/>
              </a:ext>
            </a:extLst>
          </p:cNvPr>
          <p:cNvSpPr/>
          <p:nvPr/>
        </p:nvSpPr>
        <p:spPr>
          <a:xfrm>
            <a:off x="1273525" y="5175686"/>
            <a:ext cx="4104456" cy="682303"/>
          </a:xfrm>
          <a:prstGeom prst="rect">
            <a:avLst/>
          </a:prstGeom>
          <a:solidFill>
            <a:srgbClr val="E6A5F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srgbClr val="002060"/>
                </a:solidFill>
              </a:rPr>
              <a:t>Нужна помощь!</a:t>
            </a:r>
          </a:p>
        </p:txBody>
      </p:sp>
      <p:sp>
        <p:nvSpPr>
          <p:cNvPr id="3" name="Звезда: 5 точек 2">
            <a:extLst>
              <a:ext uri="{FF2B5EF4-FFF2-40B4-BE49-F238E27FC236}">
                <a16:creationId xmlns:a16="http://schemas.microsoft.com/office/drawing/2014/main" xmlns="" id="{B85F33D9-C52C-456A-8891-29592888D83D}"/>
              </a:ext>
            </a:extLst>
          </p:cNvPr>
          <p:cNvSpPr/>
          <p:nvPr/>
        </p:nvSpPr>
        <p:spPr>
          <a:xfrm>
            <a:off x="388589" y="5665641"/>
            <a:ext cx="877989" cy="908764"/>
          </a:xfrm>
          <a:prstGeom prst="star5">
            <a:avLst/>
          </a:prstGeom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0260659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38 -0.11528 L 0.00538 -0.11528 C 0.00851 -0.11574 0.01163 -0.11551 0.01458 -0.11667 C 0.02847 -0.12222 0.02899 -0.12315 0.03785 -0.13009 C 0.03854 -0.13148 0.03958 -0.13264 0.03976 -0.13426 C 0.03993 -0.13565 0.03941 -0.13727 0.03872 -0.13819 C 0.03681 -0.14167 0.03073 -0.14305 0.02865 -0.14375 C 0.02604 -0.14467 0.02327 -0.1456 0.02066 -0.1463 C 0.01823 -0.14699 0.0158 -0.14722 0.01354 -0.14768 C 0.00712 -0.14907 0.00868 -0.14861 0.0033 -0.15046 C 0.00521 -0.17384 0.00695 -0.17917 0.0033 -0.20301 C 0.00261 -0.20764 -0.00069 -0.21643 -0.00069 -0.21643 C -0.00104 -0.21852 -0.00173 -0.22083 -0.00173 -0.22315 C -0.00173 -0.22708 -0.00173 -0.23148 -0.00069 -0.23518 C 0.00052 -0.23981 0.00868 -0.24792 0.01042 -0.25 C 0.01233 -0.25787 0.01007 -0.25069 0.01545 -0.25949 C 0.01736 -0.2625 0.01893 -0.26574 0.02066 -0.26898 C 0.02136 -0.27523 0.02257 -0.28125 0.02066 -0.28773 C 0.01945 -0.29167 0.01198 -0.30023 0.01042 -0.30255 C 0.00886 -0.30509 0.00781 -0.3081 0.00643 -0.31065 C 0.00521 -0.31296 0.00365 -0.31505 0.00243 -0.31736 C 0.00208 -0.32014 0.00139 -0.32268 0.00139 -0.32546 C 0.00139 -0.3294 0.00278 -0.3368 0.00434 -0.34028 C 0.00747 -0.34676 0.01163 -0.35231 0.01458 -0.35903 L 0.01858 -0.36852 C 0.02083 -0.38102 0.0224 -0.38217 0.01754 -0.39676 C 0.01667 -0.39954 0.00764 -0.4088 0.00643 -0.41018 C 0.00469 -0.4125 0.00278 -0.41458 0.00139 -0.41713 C -0.00121 -0.42153 -0.00226 -0.42546 -0.00364 -0.43055 C -0.0033 -0.43403 -0.00364 -0.43796 -0.00278 -0.4412 C 0.00087 -0.45278 0.00261 -0.45139 0.00747 -0.4588 C 0.01007 -0.46296 0.01007 -0.46528 0.01146 -0.47083 C 0.01111 -0.47755 0.01181 -0.48449 0.01042 -0.4912 C 0.0099 -0.49352 0.00781 -0.49491 0.00643 -0.49653 C 0.00399 -0.4993 0.00226 -0.49977 -0.00069 -0.50185 C -0.00173 -0.50278 -0.0026 -0.50393 -0.00364 -0.50463 C -0.00503 -0.50532 -0.00642 -0.50532 -0.00781 -0.50602 C -0.0092 -0.50671 -0.01042 -0.50764 -0.0118 -0.50856 C -0.01215 -0.50995 -0.01285 -0.51111 -0.01285 -0.51273 C -0.01285 -0.51458 -0.01215 -0.5162 -0.0118 -0.51805 C -0.00885 -0.53148 -0.01302 -0.51065 -0.00972 -0.52755 C -0.00868 -0.53981 -0.00764 -0.5463 -0.00972 -0.55972 C -0.01007 -0.56204 -0.0118 -0.56342 -0.01285 -0.56505 C -0.01319 -0.5669 -0.01337 -0.56875 -0.01389 -0.5706 C -0.01441 -0.57245 -0.0158 -0.57384 -0.0158 -0.57592 C -0.01614 -0.58009 -0.01493 -0.58935 -0.01285 -0.59352 C -0.0092 -0.60046 -0.00955 -0.59699 -0.00573 -0.60162 C -0.00364 -0.60393 0.00035 -0.60949 0.00035 -0.60949 C 0.00104 -0.61134 0.00174 -0.61319 0.00243 -0.61505 C 0.00347 -0.61852 0.00382 -0.62176 0.00434 -0.62569 C 0.00399 -0.62755 0.0033 -0.6294 0.0033 -0.63125 C 0.0033 -0.63704 0.00677 -0.63403 0.00139 -0.63657 C 0.00261 -0.64143 0.00243 -0.63912 0.00243 -0.64329 L 0.00243 -0.64329 L -0.00364 -0.64583 L -0.00364 -0.64583 L 0.00035 -0.64051 L 0.00035 -0.64051 " pathEditMode="relative" ptsTypes="AAAAAAA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2362200" y="2967038"/>
            <a:ext cx="495300" cy="92392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sz="5400" b="1" dirty="0">
              <a:ln w="11430"/>
              <a:gradFill>
                <a:gsLst>
                  <a:gs pos="0">
                    <a:srgbClr val="9F2936">
                      <a:tint val="70000"/>
                      <a:satMod val="245000"/>
                    </a:srgbClr>
                  </a:gs>
                  <a:gs pos="75000">
                    <a:srgbClr val="9F2936">
                      <a:tint val="90000"/>
                      <a:shade val="60000"/>
                      <a:satMod val="240000"/>
                    </a:srgbClr>
                  </a:gs>
                  <a:gs pos="100000">
                    <a:srgbClr val="9F2936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195" name="Прямоугольник 8"/>
          <p:cNvSpPr>
            <a:spLocks noChangeArrowheads="1"/>
          </p:cNvSpPr>
          <p:nvPr/>
        </p:nvSpPr>
        <p:spPr bwMode="auto">
          <a:xfrm>
            <a:off x="1714480" y="2643182"/>
            <a:ext cx="5929313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25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  <a:defRPr sz="28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>
              <a:spcBef>
                <a:spcPts val="250"/>
              </a:spcBef>
              <a:buClr>
                <a:schemeClr val="accent1"/>
              </a:buClr>
              <a:buSzPct val="100000"/>
              <a:buFont typeface="Verdana" pitchFamily="34" charset="0"/>
              <a:buChar char="◦"/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>
              <a:spcBef>
                <a:spcPts val="250"/>
              </a:spcBef>
              <a:buClr>
                <a:srgbClr val="ED3742"/>
              </a:buClr>
              <a:buSzPct val="100000"/>
              <a:buFont typeface="Wingdings 2" pitchFamily="18" charset="2"/>
              <a:buChar char=""/>
              <a:defRPr sz="22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>
              <a:spcBef>
                <a:spcPts val="225"/>
              </a:spcBef>
              <a:buClr>
                <a:srgbClr val="ED3742"/>
              </a:buClr>
              <a:buSzPct val="112000"/>
              <a:buFont typeface="Verdana" pitchFamily="34" charset="0"/>
              <a:buChar char="◦"/>
              <a:defRPr sz="19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>
              <a:spcBef>
                <a:spcPts val="250"/>
              </a:spcBef>
              <a:buClr>
                <a:srgbClr val="4A85BF"/>
              </a:buClr>
              <a:buSzPct val="100000"/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ts val="250"/>
              </a:spcBef>
              <a:spcAft>
                <a:spcPct val="0"/>
              </a:spcAft>
              <a:buClr>
                <a:srgbClr val="4A85BF"/>
              </a:buClr>
              <a:buSzPct val="100000"/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4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Без ног и без </a:t>
            </a:r>
            <a:r>
              <a:rPr lang="ru-RU" alt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крыльев оно</a:t>
            </a:r>
            <a:r>
              <a:rPr lang="ru-RU" altLang="ru-RU" sz="4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ru-RU" altLang="ru-RU" sz="4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быстро </a:t>
            </a:r>
            <a:r>
              <a:rPr lang="ru-RU" altLang="ru-RU" sz="4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летит,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4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не догонишь его.</a:t>
            </a:r>
            <a:r>
              <a:rPr lang="ru-RU" altLang="ru-RU" sz="4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4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altLang="ru-RU" sz="4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1594507" y="777709"/>
            <a:ext cx="6455048" cy="76944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 algn="l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Отгадайте загадку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endParaRPr lang="ru-RU" sz="4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4" descr="https://www.syl.ru/misc/i/ai/210021/963566.jpg">
            <a:extLst>
              <a:ext uri="{FF2B5EF4-FFF2-40B4-BE49-F238E27FC236}">
                <a16:creationId xmlns:a16="http://schemas.microsoft.com/office/drawing/2014/main" xmlns="" id="{FAE8F8C3-9380-4901-BAD1-99AA08E7C5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092280" y="4546897"/>
            <a:ext cx="1873141" cy="220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9756067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3DFBB320-1812-485B-ACA9-1B8EAD81754A}"/>
              </a:ext>
            </a:extLst>
          </p:cNvPr>
          <p:cNvSpPr/>
          <p:nvPr/>
        </p:nvSpPr>
        <p:spPr>
          <a:xfrm>
            <a:off x="428596" y="332656"/>
            <a:ext cx="8143932" cy="759787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Comic Sans MS" pitchFamily="66" charset="0"/>
              </a:rPr>
              <a:t>Математическая разминка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EAB3481-2A8A-4B0A-907A-F8549DFFE81A}"/>
              </a:ext>
            </a:extLst>
          </p:cNvPr>
          <p:cNvSpPr/>
          <p:nvPr/>
        </p:nvSpPr>
        <p:spPr>
          <a:xfrm>
            <a:off x="395536" y="1628801"/>
            <a:ext cx="8136904" cy="2204864"/>
          </a:xfrm>
          <a:prstGeom prst="rect">
            <a:avLst/>
          </a:prstGeom>
          <a:solidFill>
            <a:srgbClr val="E6A5F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>
                <a:solidFill>
                  <a:srgbClr val="002060"/>
                </a:solidFill>
              </a:rPr>
              <a:t>Автобус от города до деревни едет 3 часа, а обратно 180 минут. </a:t>
            </a:r>
            <a:r>
              <a:rPr lang="ru-RU" sz="4000" b="1" dirty="0" smtClean="0">
                <a:solidFill>
                  <a:srgbClr val="002060"/>
                </a:solidFill>
              </a:rPr>
              <a:t>Почему?</a:t>
            </a:r>
            <a:endParaRPr lang="ru-RU" sz="4000" b="1" dirty="0">
              <a:solidFill>
                <a:srgbClr val="002060"/>
              </a:solidFill>
            </a:endParaRPr>
          </a:p>
        </p:txBody>
      </p:sp>
      <p:pic>
        <p:nvPicPr>
          <p:cNvPr id="4" name="Picture 4" descr="https://www.syl.ru/misc/i/ai/210021/963566.jpg">
            <a:extLst>
              <a:ext uri="{FF2B5EF4-FFF2-40B4-BE49-F238E27FC236}">
                <a16:creationId xmlns:a16="http://schemas.microsoft.com/office/drawing/2014/main" xmlns="" id="{F7AB171C-4B9F-4394-A12A-10EFB3A499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092280" y="4546897"/>
            <a:ext cx="1873141" cy="220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xmlns="" id="{2FF44BB2-D3CC-4A2F-AA94-F6063DE31CD8}"/>
              </a:ext>
            </a:extLst>
          </p:cNvPr>
          <p:cNvSpPr/>
          <p:nvPr/>
        </p:nvSpPr>
        <p:spPr>
          <a:xfrm>
            <a:off x="1403648" y="4725144"/>
            <a:ext cx="5112568" cy="759787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bg1"/>
                </a:solidFill>
              </a:rPr>
              <a:t>3 часа = 180 минут</a:t>
            </a:r>
          </a:p>
        </p:txBody>
      </p:sp>
    </p:spTree>
    <p:extLst>
      <p:ext uri="{BB962C8B-B14F-4D97-AF65-F5344CB8AC3E}">
        <p14:creationId xmlns:p14="http://schemas.microsoft.com/office/powerpoint/2010/main" xmlns="" val="33679891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28596" y="714356"/>
            <a:ext cx="7137400" cy="4999037"/>
          </a:xfrm>
        </p:spPr>
        <p:txBody>
          <a:bodyPr lIns="0" tIns="0" rIns="0" bIns="0"/>
          <a:lstStyle/>
          <a:p>
            <a:pPr marL="341313" indent="-341313" defTabSz="449263" eaLnBrk="1" hangingPunct="1">
              <a:lnSpc>
                <a:spcPct val="83000"/>
              </a:lnSpc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1век               60 с</a:t>
            </a:r>
          </a:p>
          <a:p>
            <a:pPr marL="341313" indent="-341313" defTabSz="449263" eaLnBrk="1" hangingPunct="1">
              <a:lnSpc>
                <a:spcPct val="83000"/>
              </a:lnSpc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 год              60 мин</a:t>
            </a:r>
          </a:p>
          <a:p>
            <a:pPr marL="341313" indent="-341313" defTabSz="449263" eaLnBrk="1" hangingPunct="1">
              <a:lnSpc>
                <a:spcPct val="83000"/>
              </a:lnSpc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сут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7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сут</a:t>
            </a:r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1313" indent="-341313" defTabSz="449263" eaLnBrk="1" hangingPunct="1">
              <a:lnSpc>
                <a:spcPct val="83000"/>
              </a:lnSpc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 ч                  24 ч</a:t>
            </a:r>
          </a:p>
          <a:p>
            <a:pPr marL="341313" indent="-341313" defTabSz="449263" eaLnBrk="1" hangingPunct="1">
              <a:lnSpc>
                <a:spcPct val="83000"/>
              </a:lnSpc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 мин             30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сут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или 31сут (в       </a:t>
            </a:r>
          </a:p>
          <a:p>
            <a:pPr marL="341313" indent="-341313" defTabSz="449263" eaLnBrk="1" hangingPunct="1">
              <a:lnSpc>
                <a:spcPct val="83000"/>
              </a:lnSpc>
              <a:buFontTx/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феврале 28 или29)</a:t>
            </a:r>
          </a:p>
          <a:p>
            <a:pPr marL="341313" indent="-341313" defTabSz="449263" eaLnBrk="1" hangingPunct="1">
              <a:lnSpc>
                <a:spcPct val="83000"/>
              </a:lnSpc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1неделя         100 лет</a:t>
            </a:r>
          </a:p>
          <a:p>
            <a:pPr marL="341313" indent="-341313" defTabSz="449263" eaLnBrk="1" hangingPunct="1">
              <a:lnSpc>
                <a:spcPct val="83000"/>
              </a:lnSpc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 месяц          365 или 366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сут</a:t>
            </a:r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1313" indent="-341313" defTabSz="449263" eaLnBrk="1" hangingPunct="1">
              <a:lnSpc>
                <a:spcPct val="83000"/>
              </a:lnSpc>
              <a:buFontTx/>
              <a:buNone/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12 </a:t>
            </a:r>
            <a:r>
              <a:rPr lang="ru-RU" sz="36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мес</a:t>
            </a:r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1313" indent="-341313" defTabSz="449263" eaLnBrk="1" hangingPunct="1">
              <a:lnSpc>
                <a:spcPct val="83000"/>
              </a:lnSpc>
            </a:pPr>
            <a:endParaRPr lang="ru-RU" sz="2800" dirty="0" smtClean="0">
              <a:latin typeface="Times New Roman" pitchFamily="18" charset="0"/>
            </a:endParaRPr>
          </a:p>
        </p:txBody>
      </p:sp>
      <p:pic>
        <p:nvPicPr>
          <p:cNvPr id="11" name="Picture 4" descr="https://www.syl.ru/misc/i/ai/210021/963566.jpg">
            <a:extLst>
              <a:ext uri="{FF2B5EF4-FFF2-40B4-BE49-F238E27FC236}">
                <a16:creationId xmlns:a16="http://schemas.microsoft.com/office/drawing/2014/main" xmlns="" id="{F7AB171C-4B9F-4394-A12A-10EFB3A499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092280" y="4546897"/>
            <a:ext cx="1873141" cy="220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Прямая со стрелкой 12"/>
          <p:cNvCxnSpPr/>
          <p:nvPr/>
        </p:nvCxnSpPr>
        <p:spPr>
          <a:xfrm rot="16200000" flipH="1">
            <a:off x="1071538" y="1785926"/>
            <a:ext cx="3214710" cy="1643074"/>
          </a:xfrm>
          <a:prstGeom prst="straightConnector1">
            <a:avLst/>
          </a:prstGeom>
          <a:ln>
            <a:solidFill>
              <a:srgbClr val="FF0000"/>
            </a:solidFill>
            <a:headEnd w="med" len="me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16200000" flipH="1">
            <a:off x="964381" y="2321711"/>
            <a:ext cx="3286148" cy="1643074"/>
          </a:xfrm>
          <a:prstGeom prst="straightConnector1">
            <a:avLst/>
          </a:prstGeom>
          <a:ln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16200000" flipH="1">
            <a:off x="714348" y="2643182"/>
            <a:ext cx="3714776" cy="157163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1785918" y="2143116"/>
            <a:ext cx="1571636" cy="50006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V="1">
            <a:off x="1500166" y="1571612"/>
            <a:ext cx="1785950" cy="107157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rot="5400000" flipH="1" flipV="1">
            <a:off x="1500166" y="1357298"/>
            <a:ext cx="2357454" cy="135732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rot="5400000" flipH="1" flipV="1">
            <a:off x="1893075" y="2750339"/>
            <a:ext cx="2143140" cy="92869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rot="5400000" flipH="1" flipV="1">
            <a:off x="2143108" y="3643314"/>
            <a:ext cx="1643074" cy="107157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8" name="Text Box 6"/>
          <p:cNvSpPr txBox="1">
            <a:spLocks noChangeArrowheads="1"/>
          </p:cNvSpPr>
          <p:nvPr/>
        </p:nvSpPr>
        <p:spPr bwMode="auto">
          <a:xfrm>
            <a:off x="1524000" y="1828800"/>
            <a:ext cx="43703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00FF"/>
                </a:solidFill>
              </a:rPr>
              <a:t>Век живи, век учись.</a:t>
            </a:r>
          </a:p>
        </p:txBody>
      </p:sp>
      <p:sp>
        <p:nvSpPr>
          <p:cNvPr id="141319" name="Text Box 7"/>
          <p:cNvSpPr txBox="1">
            <a:spLocks noChangeArrowheads="1"/>
          </p:cNvSpPr>
          <p:nvPr/>
        </p:nvSpPr>
        <p:spPr bwMode="auto">
          <a:xfrm>
            <a:off x="1447800" y="1371600"/>
            <a:ext cx="524329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100 лет</a:t>
            </a:r>
            <a:r>
              <a:rPr lang="ru-RU" sz="3200" b="1" dirty="0"/>
              <a:t> </a:t>
            </a:r>
            <a:r>
              <a:rPr lang="ru-RU" sz="3200" b="1" dirty="0">
                <a:solidFill>
                  <a:srgbClr val="002060"/>
                </a:solidFill>
              </a:rPr>
              <a:t>живи,</a:t>
            </a:r>
            <a:r>
              <a:rPr lang="ru-RU" sz="3200" b="1" dirty="0"/>
              <a:t> </a:t>
            </a:r>
            <a:r>
              <a:rPr lang="ru-RU" sz="3200" b="1" dirty="0">
                <a:solidFill>
                  <a:srgbClr val="FF0000"/>
                </a:solidFill>
              </a:rPr>
              <a:t>100 лет</a:t>
            </a:r>
            <a:r>
              <a:rPr lang="ru-RU" sz="3200" b="1" dirty="0"/>
              <a:t> </a:t>
            </a:r>
            <a:r>
              <a:rPr lang="ru-RU" sz="3200" b="1" dirty="0">
                <a:solidFill>
                  <a:srgbClr val="002060"/>
                </a:solidFill>
              </a:rPr>
              <a:t>учись.</a:t>
            </a:r>
          </a:p>
        </p:txBody>
      </p:sp>
      <p:sp>
        <p:nvSpPr>
          <p:cNvPr id="141320" name="Rectangle 8"/>
          <p:cNvSpPr>
            <a:spLocks noChangeArrowheads="1"/>
          </p:cNvSpPr>
          <p:nvPr/>
        </p:nvSpPr>
        <p:spPr bwMode="auto">
          <a:xfrm>
            <a:off x="2286000" y="2590800"/>
            <a:ext cx="569341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Обещанного </a:t>
            </a:r>
            <a:r>
              <a:rPr lang="ru-RU" sz="3200" b="1" dirty="0">
                <a:solidFill>
                  <a:srgbClr val="FF0000"/>
                </a:solidFill>
              </a:rPr>
              <a:t>36 месяцев </a:t>
            </a:r>
            <a:r>
              <a:rPr lang="ru-RU" dirty="0"/>
              <a:t> </a:t>
            </a:r>
            <a:r>
              <a:rPr lang="ru-RU" sz="3200" b="1" dirty="0">
                <a:solidFill>
                  <a:srgbClr val="002060"/>
                </a:solidFill>
              </a:rPr>
              <a:t>ждут.</a:t>
            </a:r>
          </a:p>
        </p:txBody>
      </p:sp>
      <p:sp>
        <p:nvSpPr>
          <p:cNvPr id="141321" name="Rectangle 9"/>
          <p:cNvSpPr>
            <a:spLocks noChangeArrowheads="1"/>
          </p:cNvSpPr>
          <p:nvPr/>
        </p:nvSpPr>
        <p:spPr bwMode="auto">
          <a:xfrm>
            <a:off x="1447800" y="3581400"/>
            <a:ext cx="576811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Делу время, а потехе </a:t>
            </a:r>
            <a:r>
              <a:rPr lang="ru-RU" sz="3200" b="1" dirty="0">
                <a:solidFill>
                  <a:srgbClr val="FF0000"/>
                </a:solidFill>
              </a:rPr>
              <a:t>60 минут</a:t>
            </a:r>
            <a:r>
              <a:rPr lang="ru-RU" sz="3200" b="1" dirty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141322" name="Rectangle 10"/>
          <p:cNvSpPr>
            <a:spLocks noChangeArrowheads="1"/>
          </p:cNvSpPr>
          <p:nvPr/>
        </p:nvSpPr>
        <p:spPr bwMode="auto">
          <a:xfrm>
            <a:off x="2286000" y="2971800"/>
            <a:ext cx="5721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200" b="1" dirty="0">
                <a:solidFill>
                  <a:srgbClr val="0000FF"/>
                </a:solidFill>
              </a:rPr>
              <a:t>Обещанного три года ждут.</a:t>
            </a:r>
          </a:p>
        </p:txBody>
      </p:sp>
      <p:sp>
        <p:nvSpPr>
          <p:cNvPr id="141323" name="Rectangle 11"/>
          <p:cNvSpPr>
            <a:spLocks noChangeArrowheads="1"/>
          </p:cNvSpPr>
          <p:nvPr/>
        </p:nvSpPr>
        <p:spPr bwMode="auto">
          <a:xfrm>
            <a:off x="1447800" y="4010025"/>
            <a:ext cx="53990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200" b="1" dirty="0">
                <a:solidFill>
                  <a:srgbClr val="0000FF"/>
                </a:solidFill>
              </a:rPr>
              <a:t>Делу время, а потехе час.</a:t>
            </a:r>
          </a:p>
        </p:txBody>
      </p:sp>
      <p:sp>
        <p:nvSpPr>
          <p:cNvPr id="141324" name="Rectangle 12"/>
          <p:cNvSpPr>
            <a:spLocks noChangeArrowheads="1"/>
          </p:cNvSpPr>
          <p:nvPr/>
        </p:nvSpPr>
        <p:spPr bwMode="auto">
          <a:xfrm>
            <a:off x="2362200" y="4648200"/>
            <a:ext cx="510293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</a:rPr>
              <a:t>7 дней  12 месяцев</a:t>
            </a:r>
            <a:r>
              <a:rPr lang="ru-RU" sz="3200" b="1" dirty="0"/>
              <a:t> </a:t>
            </a:r>
            <a:r>
              <a:rPr lang="ru-RU" sz="3200" b="1" dirty="0">
                <a:solidFill>
                  <a:srgbClr val="002060"/>
                </a:solidFill>
              </a:rPr>
              <a:t>кормит.</a:t>
            </a:r>
          </a:p>
        </p:txBody>
      </p:sp>
      <p:sp>
        <p:nvSpPr>
          <p:cNvPr id="141325" name="Rectangle 13"/>
          <p:cNvSpPr>
            <a:spLocks noChangeArrowheads="1"/>
          </p:cNvSpPr>
          <p:nvPr/>
        </p:nvSpPr>
        <p:spPr bwMode="auto">
          <a:xfrm>
            <a:off x="2362200" y="5076825"/>
            <a:ext cx="41433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3200" b="1" dirty="0">
                <a:solidFill>
                  <a:srgbClr val="0000FF"/>
                </a:solidFill>
              </a:rPr>
              <a:t>Неделя год кормит.</a:t>
            </a:r>
          </a:p>
        </p:txBody>
      </p:sp>
      <p:sp>
        <p:nvSpPr>
          <p:cNvPr id="29706" name="Text Box 14"/>
          <p:cNvSpPr txBox="1">
            <a:spLocks noChangeArrowheads="1"/>
          </p:cNvSpPr>
          <p:nvPr/>
        </p:nvSpPr>
        <p:spPr bwMode="auto">
          <a:xfrm>
            <a:off x="785813" y="214313"/>
            <a:ext cx="81534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Расшифруйте пословицы</a:t>
            </a:r>
          </a:p>
          <a:p>
            <a:pPr algn="ctr"/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поговорки</a:t>
            </a:r>
          </a:p>
        </p:txBody>
      </p:sp>
      <p:pic>
        <p:nvPicPr>
          <p:cNvPr id="11" name="Picture 4" descr="https://www.syl.ru/misc/i/ai/210021/963566.jpg">
            <a:extLst>
              <a:ext uri="{FF2B5EF4-FFF2-40B4-BE49-F238E27FC236}">
                <a16:creationId xmlns:a16="http://schemas.microsoft.com/office/drawing/2014/main" xmlns="" id="{F7AB171C-4B9F-4394-A12A-10EFB3A499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092280" y="4546897"/>
            <a:ext cx="1873141" cy="220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413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41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41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1413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41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41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1413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41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41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413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41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8" grpId="0"/>
      <p:bldP spid="141319" grpId="0"/>
      <p:bldP spid="141320" grpId="0"/>
      <p:bldP spid="141320" grpId="1"/>
      <p:bldP spid="141321" grpId="0"/>
      <p:bldP spid="141321" grpId="1"/>
      <p:bldP spid="141322" grpId="0"/>
      <p:bldP spid="141323" grpId="0"/>
      <p:bldP spid="141324" grpId="0"/>
      <p:bldP spid="141324" grpId="1"/>
      <p:bldP spid="1413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Rot="1" noChangeArrowheads="1"/>
          </p:cNvSpPr>
          <p:nvPr>
            <p:ph type="subTitle" idx="4294967295"/>
          </p:nvPr>
        </p:nvSpPr>
        <p:spPr>
          <a:xfrm>
            <a:off x="0" y="3643313"/>
            <a:ext cx="8215313" cy="1000125"/>
          </a:xfrm>
        </p:spPr>
        <p:txBody>
          <a:bodyPr>
            <a:normAutofit fontScale="85000" lnSpcReduction="20000"/>
          </a:bodyPr>
          <a:lstStyle/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ru-RU" sz="4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Движение - это перемещение в нужном направлении</a:t>
            </a:r>
          </a:p>
        </p:txBody>
      </p:sp>
      <p:pic>
        <p:nvPicPr>
          <p:cNvPr id="36871" name="Picture 7" descr="20m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67625" y="2066925"/>
            <a:ext cx="1119188" cy="156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2" name="Picture 8" descr="26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271963"/>
            <a:ext cx="251460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4" name="Picture 10" descr="Bee03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80" y="5214950"/>
            <a:ext cx="982662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80" name="Line 16"/>
          <p:cNvSpPr>
            <a:spLocks noChangeShapeType="1"/>
          </p:cNvSpPr>
          <p:nvPr/>
        </p:nvSpPr>
        <p:spPr bwMode="auto">
          <a:xfrm>
            <a:off x="0" y="1643063"/>
            <a:ext cx="2071688" cy="1214437"/>
          </a:xfrm>
          <a:prstGeom prst="line">
            <a:avLst/>
          </a:prstGeom>
          <a:noFill/>
          <a:ln w="25400" cmpd="sng">
            <a:solidFill>
              <a:schemeClr val="bg2">
                <a:lumMod val="50000"/>
              </a:schemeClr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spcBef>
                <a:spcPct val="0"/>
              </a:spcBef>
              <a:defRPr/>
            </a:pPr>
            <a:endParaRPr lang="ru-RU" sz="1800" b="1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6881" name="Line 17"/>
          <p:cNvSpPr>
            <a:spLocks noChangeShapeType="1"/>
          </p:cNvSpPr>
          <p:nvPr/>
        </p:nvSpPr>
        <p:spPr bwMode="auto">
          <a:xfrm flipH="1" flipV="1">
            <a:off x="6643688" y="3500438"/>
            <a:ext cx="2160587" cy="73025"/>
          </a:xfrm>
          <a:prstGeom prst="line">
            <a:avLst/>
          </a:prstGeom>
          <a:noFill/>
          <a:ln w="25400">
            <a:solidFill>
              <a:schemeClr val="bg2">
                <a:lumMod val="50000"/>
              </a:schemeClr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spcBef>
                <a:spcPct val="0"/>
              </a:spcBef>
              <a:defRPr/>
            </a:pPr>
            <a:endParaRPr lang="ru-RU" sz="1800" b="1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36882" name="Line 18"/>
          <p:cNvSpPr>
            <a:spLocks noChangeShapeType="1"/>
          </p:cNvSpPr>
          <p:nvPr/>
        </p:nvSpPr>
        <p:spPr bwMode="auto">
          <a:xfrm>
            <a:off x="457200" y="6007100"/>
            <a:ext cx="2519363" cy="0"/>
          </a:xfrm>
          <a:prstGeom prst="line">
            <a:avLst/>
          </a:prstGeom>
          <a:noFill/>
          <a:ln w="25400">
            <a:solidFill>
              <a:schemeClr val="bg2">
                <a:lumMod val="50000"/>
              </a:schemeClr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spcBef>
                <a:spcPct val="0"/>
              </a:spcBef>
              <a:defRPr/>
            </a:pPr>
            <a:endParaRPr lang="ru-RU" sz="1800" b="1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36875" name="Picture 11" descr="Bee08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5813" y="2000250"/>
            <a:ext cx="974725" cy="10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83" name="Line 19"/>
          <p:cNvSpPr>
            <a:spLocks noChangeShapeType="1"/>
          </p:cNvSpPr>
          <p:nvPr/>
        </p:nvSpPr>
        <p:spPr bwMode="auto">
          <a:xfrm flipH="1" flipV="1">
            <a:off x="3714744" y="5572140"/>
            <a:ext cx="2303462" cy="1008062"/>
          </a:xfrm>
          <a:prstGeom prst="line">
            <a:avLst/>
          </a:prstGeom>
          <a:noFill/>
          <a:ln w="25400">
            <a:solidFill>
              <a:schemeClr val="bg2">
                <a:lumMod val="50000"/>
              </a:schemeClr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>
              <a:spcBef>
                <a:spcPct val="0"/>
              </a:spcBef>
              <a:defRPr/>
            </a:pPr>
            <a:endParaRPr lang="ru-RU" sz="1800" b="1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5131" name="TextBox 11"/>
          <p:cNvSpPr txBox="1">
            <a:spLocks noChangeArrowheads="1"/>
          </p:cNvSpPr>
          <p:nvPr/>
        </p:nvSpPr>
        <p:spPr bwMode="auto">
          <a:xfrm>
            <a:off x="714375" y="571500"/>
            <a:ext cx="82153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такое движение?</a:t>
            </a:r>
          </a:p>
        </p:txBody>
      </p:sp>
      <p:pic>
        <p:nvPicPr>
          <p:cNvPr id="12" name="Picture 4" descr="https://www.syl.ru/misc/i/ai/210021/963566.jpg">
            <a:extLst>
              <a:ext uri="{FF2B5EF4-FFF2-40B4-BE49-F238E27FC236}">
                <a16:creationId xmlns:a16="http://schemas.microsoft.com/office/drawing/2014/main" xmlns="" id="{F7AB171C-4B9F-4394-A12A-10EFB3A499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092280" y="4546897"/>
            <a:ext cx="1873141" cy="220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xmlns="" id="{3DFBB320-1812-485B-ACA9-1B8EAD81754A}"/>
              </a:ext>
            </a:extLst>
          </p:cNvPr>
          <p:cNvSpPr/>
          <p:nvPr/>
        </p:nvSpPr>
        <p:spPr>
          <a:xfrm>
            <a:off x="2087724" y="332656"/>
            <a:ext cx="5112568" cy="759787"/>
          </a:xfrm>
          <a:prstGeom prst="round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Тема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DEAB3481-2A8A-4B0A-907A-F8549DFFE81A}"/>
              </a:ext>
            </a:extLst>
          </p:cNvPr>
          <p:cNvSpPr/>
          <p:nvPr/>
        </p:nvSpPr>
        <p:spPr>
          <a:xfrm>
            <a:off x="1115616" y="1628801"/>
            <a:ext cx="6912768" cy="1656184"/>
          </a:xfrm>
          <a:prstGeom prst="rect">
            <a:avLst/>
          </a:prstGeom>
          <a:solidFill>
            <a:srgbClr val="E6A5F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Учимся решать задачи на движение</a:t>
            </a:r>
          </a:p>
        </p:txBody>
      </p:sp>
      <p:pic>
        <p:nvPicPr>
          <p:cNvPr id="4" name="Picture 4" descr="https://www.syl.ru/misc/i/ai/210021/963566.jpg">
            <a:extLst>
              <a:ext uri="{FF2B5EF4-FFF2-40B4-BE49-F238E27FC236}">
                <a16:creationId xmlns:a16="http://schemas.microsoft.com/office/drawing/2014/main" xmlns="" id="{F7AB171C-4B9F-4394-A12A-10EFB3A499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7092280" y="4546897"/>
            <a:ext cx="1873141" cy="220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517991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5" descr="http://twokolo.com/wp-content/uploads/2014/12/detskiy-benzinovui-motocik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88" y="4000500"/>
            <a:ext cx="3962400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extBox 4"/>
          <p:cNvSpPr txBox="1">
            <a:spLocks noChangeArrowheads="1"/>
          </p:cNvSpPr>
          <p:nvPr/>
        </p:nvSpPr>
        <p:spPr bwMode="auto">
          <a:xfrm>
            <a:off x="1357313" y="1143000"/>
            <a:ext cx="72151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9460" name="Rectangle 5"/>
          <p:cNvSpPr>
            <a:spLocks noChangeArrowheads="1"/>
          </p:cNvSpPr>
          <p:nvPr/>
        </p:nvSpPr>
        <p:spPr bwMode="auto">
          <a:xfrm>
            <a:off x="357188" y="214313"/>
            <a:ext cx="8643937" cy="280076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>
              <a:spcBef>
                <a:spcPct val="0"/>
              </a:spcBef>
            </a:pP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Мотоциклист проехал </a:t>
            </a:r>
          </a:p>
          <a:p>
            <a:pPr algn="ctr" eaLnBrk="0" hangingPunct="0">
              <a:spcBef>
                <a:spcPct val="0"/>
              </a:spcBef>
            </a:pP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240 км со скоростью</a:t>
            </a:r>
            <a:endParaRPr lang="en-US" sz="4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spcBef>
                <a:spcPct val="0"/>
              </a:spcBef>
            </a:pP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60 км/ч. Сколько времени в пути был мотоциклист?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1" descr="http://vospitatel.com.ua/images/a/afrika-podborka-igr-i-uprajneniy.jpg"/>
          <p:cNvPicPr>
            <a:picLocks noChangeAspect="1" noChangeArrowheads="1"/>
          </p:cNvPicPr>
          <p:nvPr/>
        </p:nvPicPr>
        <p:blipFill>
          <a:blip r:embed="rId2"/>
          <a:srcRect b="31250"/>
          <a:stretch>
            <a:fillRect/>
          </a:stretch>
        </p:blipFill>
        <p:spPr bwMode="auto">
          <a:xfrm>
            <a:off x="-12700" y="1571625"/>
            <a:ext cx="9156700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TextBox 1"/>
          <p:cNvSpPr txBox="1">
            <a:spLocks noChangeArrowheads="1"/>
          </p:cNvSpPr>
          <p:nvPr/>
        </p:nvSpPr>
        <p:spPr bwMode="auto">
          <a:xfrm>
            <a:off x="0" y="0"/>
            <a:ext cx="914400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Средняя скорость страуса 12 м/с.  За какое время страус  </a:t>
            </a:r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пробегает 36 </a:t>
            </a:r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м?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3" name="Line 9"/>
          <p:cNvSpPr>
            <a:spLocks noChangeShapeType="1"/>
          </p:cNvSpPr>
          <p:nvPr/>
        </p:nvSpPr>
        <p:spPr bwMode="auto">
          <a:xfrm flipV="1">
            <a:off x="0" y="4429125"/>
            <a:ext cx="9144000" cy="2214563"/>
          </a:xfrm>
          <a:prstGeom prst="line">
            <a:avLst/>
          </a:prstGeom>
          <a:noFill/>
          <a:ln w="76200">
            <a:solidFill>
              <a:srgbClr val="0000CC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221" name="Прямоугольник 26"/>
          <p:cNvSpPr>
            <a:spLocks noChangeArrowheads="1"/>
          </p:cNvSpPr>
          <p:nvPr/>
        </p:nvSpPr>
        <p:spPr bwMode="auto">
          <a:xfrm>
            <a:off x="3786182" y="6088559"/>
            <a:ext cx="1928812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S=</a:t>
            </a:r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36 м</a:t>
            </a:r>
          </a:p>
        </p:txBody>
      </p:sp>
      <p:sp>
        <p:nvSpPr>
          <p:cNvPr id="9222" name="Прямоугольник 28"/>
          <p:cNvSpPr>
            <a:spLocks noChangeArrowheads="1"/>
          </p:cNvSpPr>
          <p:nvPr/>
        </p:nvSpPr>
        <p:spPr bwMode="auto">
          <a:xfrm>
            <a:off x="0" y="3357562"/>
            <a:ext cx="290989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 </a:t>
            </a:r>
            <a:r>
              <a:rPr lang="ru-RU" sz="4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4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м/с</a:t>
            </a:r>
          </a:p>
        </p:txBody>
      </p:sp>
      <p:pic>
        <p:nvPicPr>
          <p:cNvPr id="9223" name="Picture 29" descr="http://cdn.bolshoyvopros.ru/files/users/images/59/a5/59a5e3ad905df586863bdd809ea2c52c.gif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8813" y="3571875"/>
            <a:ext cx="1571625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AutoShape 8"/>
          <p:cNvSpPr>
            <a:spLocks/>
          </p:cNvSpPr>
          <p:nvPr/>
        </p:nvSpPr>
        <p:spPr bwMode="auto">
          <a:xfrm rot="-6178590">
            <a:off x="4402138" y="1189037"/>
            <a:ext cx="420688" cy="9155113"/>
          </a:xfrm>
          <a:prstGeom prst="leftBrace">
            <a:avLst>
              <a:gd name="adj1" fmla="val 52794"/>
              <a:gd name="adj2" fmla="val 47398"/>
            </a:avLst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5" name="Прямоугольник 12"/>
          <p:cNvSpPr>
            <a:spLocks noChangeArrowheads="1"/>
          </p:cNvSpPr>
          <p:nvPr/>
        </p:nvSpPr>
        <p:spPr bwMode="auto">
          <a:xfrm rot="-725228">
            <a:off x="4067128" y="4323983"/>
            <a:ext cx="178286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 </a:t>
            </a:r>
            <a:r>
              <a:rPr lang="ru-RU" sz="4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0" grpId="0" animBg="1" autoUpdateAnimBg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229</TotalTime>
  <Words>248</Words>
  <PresentationFormat>Экран (4:3)</PresentationFormat>
  <Paragraphs>53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Тема:  «Время. Единицы времени.  Решение задач на движение.»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Инна Чупина</dc:creator>
  <cp:lastModifiedBy>Инна</cp:lastModifiedBy>
  <cp:revision>25</cp:revision>
  <dcterms:created xsi:type="dcterms:W3CDTF">2020-01-28T17:01:47Z</dcterms:created>
  <dcterms:modified xsi:type="dcterms:W3CDTF">2020-01-29T18:19:44Z</dcterms:modified>
</cp:coreProperties>
</file>